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303" r:id="rId11"/>
    <p:sldId id="475" r:id="rId12"/>
    <p:sldId id="278" r:id="rId13"/>
    <p:sldId id="287" r:id="rId14"/>
    <p:sldId id="473" r:id="rId15"/>
    <p:sldId id="472" r:id="rId16"/>
    <p:sldId id="269" r:id="rId17"/>
    <p:sldId id="304" r:id="rId18"/>
    <p:sldId id="288" r:id="rId19"/>
    <p:sldId id="280" r:id="rId20"/>
    <p:sldId id="279" r:id="rId21"/>
    <p:sldId id="286" r:id="rId22"/>
    <p:sldId id="289" r:id="rId23"/>
    <p:sldId id="282" r:id="rId24"/>
    <p:sldId id="283" r:id="rId25"/>
    <p:sldId id="474" r:id="rId26"/>
    <p:sldId id="284" r:id="rId27"/>
    <p:sldId id="285" r:id="rId28"/>
    <p:sldId id="476" r:id="rId29"/>
    <p:sldId id="347" r:id="rId30"/>
    <p:sldId id="349" r:id="rId31"/>
    <p:sldId id="346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45" r:id="rId42"/>
    <p:sldId id="317" r:id="rId43"/>
    <p:sldId id="318" r:id="rId44"/>
    <p:sldId id="319" r:id="rId45"/>
    <p:sldId id="320" r:id="rId46"/>
    <p:sldId id="339" r:id="rId47"/>
    <p:sldId id="348" r:id="rId48"/>
    <p:sldId id="350" r:id="rId49"/>
    <p:sldId id="343" r:id="rId50"/>
  </p:sldIdLst>
  <p:sldSz cx="9144000" cy="6858000" type="screen4x3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1" autoAdjust="0"/>
    <p:restoredTop sz="94682" autoAdjust="0"/>
  </p:normalViewPr>
  <p:slideViewPr>
    <p:cSldViewPr>
      <p:cViewPr varScale="1">
        <p:scale>
          <a:sx n="160" d="100"/>
          <a:sy n="160" d="100"/>
        </p:scale>
        <p:origin x="1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01-10-2022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01-10-2022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98538" y="1676400"/>
            <a:ext cx="7173912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01-10-2022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01-10-2022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01-10-2022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01-10-2022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01-10-2022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01-10-2022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01-10-2022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5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3851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standard errors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SRS					Stratification </a:t>
            </a:r>
            <a:r>
              <a:rPr lang="en-US" dirty="0" err="1"/>
              <a:t>pps</a:t>
            </a:r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49250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6AE039-8204-3E46-95A9-F645C43B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4587724" cy="3611882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C4BE2C23-BD80-FF41-9F82-C113C1412B5E}"/>
              </a:ext>
            </a:extLst>
          </p:cNvPr>
          <p:cNvSpPr/>
          <p:nvPr/>
        </p:nvSpPr>
        <p:spPr>
          <a:xfrm>
            <a:off x="899592" y="4869160"/>
            <a:ext cx="1008112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0CC678D-CC24-5E44-9554-CFB94ABAF970}"/>
              </a:ext>
            </a:extLst>
          </p:cNvPr>
          <p:cNvSpPr/>
          <p:nvPr/>
        </p:nvSpPr>
        <p:spPr>
          <a:xfrm>
            <a:off x="4947256" y="4797152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D3A8535-E88D-0A4C-8507-9299C64E0ABC}"/>
              </a:ext>
            </a:extLst>
          </p:cNvPr>
          <p:cNvSpPr txBox="1"/>
          <p:nvPr/>
        </p:nvSpPr>
        <p:spPr>
          <a:xfrm>
            <a:off x="1547664" y="59492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Slightly</a:t>
            </a:r>
            <a:r>
              <a:rPr lang="nl-NL" dirty="0"/>
              <a:t> </a:t>
            </a:r>
            <a:r>
              <a:rPr lang="nl-NL" dirty="0" err="1"/>
              <a:t>fewer</a:t>
            </a:r>
            <a:r>
              <a:rPr lang="nl-NL" dirty="0"/>
              <a:t> extreme samples: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s.e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899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1. Mean with SRS in every stratum (</a:t>
                </a:r>
                <a:r>
                  <a:rPr lang="en-US" dirty="0" err="1"/>
                  <a:t>pps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r>
                  <a:rPr lang="en-US" dirty="0"/>
                  <a:t>2. Combining means (pp2):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/>
                  <a:t>str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D3F0FE-3E2F-514D-903E-182EBE893D03}"/>
              </a:ext>
            </a:extLst>
          </p:cNvPr>
          <p:cNvSpPr txBox="1"/>
          <p:nvPr/>
        </p:nvSpPr>
        <p:spPr>
          <a:xfrm>
            <a:off x="1619672" y="5210265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endParaRPr lang="nl-NL" baseline="30000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A0E027F-FA8E-964C-8B40-9291722E038B}"/>
              </a:ext>
            </a:extLst>
          </p:cNvPr>
          <p:cNvCxnSpPr>
            <a:cxnSpLocks/>
          </p:cNvCxnSpPr>
          <p:nvPr/>
        </p:nvCxnSpPr>
        <p:spPr>
          <a:xfrm flipH="1" flipV="1">
            <a:off x="2498772" y="4949587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1. Mean with SRS in every stratum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2. Combining means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str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/>
                  <a:t>3. Variance (</a:t>
                </a:r>
                <a:r>
                  <a:rPr lang="en-US" dirty="0" err="1"/>
                  <a:t>pps</a:t>
                </a:r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str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18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0E95A1-6BD5-A745-AC0A-561526D35174}"/>
              </a:ext>
            </a:extLst>
          </p:cNvPr>
          <p:cNvSpPr txBox="1"/>
          <p:nvPr/>
        </p:nvSpPr>
        <p:spPr>
          <a:xfrm>
            <a:off x="2051720" y="6237312"/>
            <a:ext cx="18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Fpc</a:t>
            </a:r>
            <a:r>
              <a:rPr lang="nl-NL" dirty="0"/>
              <a:t> per stratum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1421D3-268A-9147-BE1E-0A585E755453}"/>
              </a:ext>
            </a:extLst>
          </p:cNvPr>
          <p:cNvSpPr txBox="1"/>
          <p:nvPr/>
        </p:nvSpPr>
        <p:spPr>
          <a:xfrm>
            <a:off x="4187295" y="6215746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r>
              <a:rPr lang="nl-NL" dirty="0"/>
              <a:t>)</a:t>
            </a:r>
            <a:r>
              <a:rPr lang="nl-NL" baseline="300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E4F4C4-6347-D245-A333-FE2C284DA33B}"/>
              </a:ext>
            </a:extLst>
          </p:cNvPr>
          <p:cNvSpPr txBox="1"/>
          <p:nvPr/>
        </p:nvSpPr>
        <p:spPr>
          <a:xfrm>
            <a:off x="5112060" y="3863181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Variance</a:t>
            </a:r>
            <a:r>
              <a:rPr lang="nl-NL" dirty="0"/>
              <a:t> in stratum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D08601-1361-C945-86D1-D8D8FB8F9DD7}"/>
              </a:ext>
            </a:extLst>
          </p:cNvPr>
          <p:cNvCxnSpPr>
            <a:stCxn id="5" idx="0"/>
          </p:cNvCxnSpPr>
          <p:nvPr/>
        </p:nvCxnSpPr>
        <p:spPr>
          <a:xfrm flipV="1">
            <a:off x="2951820" y="5805264"/>
            <a:ext cx="1800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6AF419F-41EC-844D-BD7D-FCDDF8F28A03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5954931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81376C1-64BE-5144-943D-E29C9346BD4A}"/>
              </a:ext>
            </a:extLst>
          </p:cNvPr>
          <p:cNvCxnSpPr>
            <a:cxnSpLocks/>
          </p:cNvCxnSpPr>
          <p:nvPr/>
        </p:nvCxnSpPr>
        <p:spPr>
          <a:xfrm flipH="1">
            <a:off x="5436096" y="4509512"/>
            <a:ext cx="551399" cy="50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07704" y="3573016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.9523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</a:t>
            </a:r>
            <a:r>
              <a:rPr lang="en-US" baseline="-25000" dirty="0"/>
              <a:t>eft</a:t>
            </a:r>
            <a:r>
              <a:rPr lang="en-US" dirty="0"/>
              <a:t>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51845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600200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899592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99" y="19168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96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2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99" y="20692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5" y="576576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standard deviation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size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Standard deviation in population (!)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/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blipFill>
                <a:blip r:embed="rId2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variance: </a:t>
                </a:r>
                <a:r>
                  <a:rPr lang="en-US" dirty="0">
                    <a:solidFill>
                      <a:srgbClr val="FF0000"/>
                    </a:solidFill>
                  </a:rPr>
                  <a:t>2,20</a:t>
                </a:r>
              </a:p>
              <a:p>
                <a:r>
                  <a:rPr lang="en-US" dirty="0"/>
                  <a:t>Stratum variances   : </a:t>
                </a:r>
                <a:r>
                  <a:rPr lang="en-US" dirty="0">
                    <a:solidFill>
                      <a:srgbClr val="FF0000"/>
                    </a:solidFill>
                  </a:rPr>
                  <a:t>2,36 and 1,49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See slide 7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Stratum standard deviations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2,36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1,49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  <a:blipFill>
                <a:blip r:embed="rId2"/>
                <a:stretch>
                  <a:fillRect l="-1387" t="-3073" b="-16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blipFill>
                <a:blip r:embed="rId3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baseline="-25000" dirty="0"/>
                  <a:t>MA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(6000*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(20000∗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7324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0.254 </a:t>
                </a:r>
                <a:r>
                  <a:rPr lang="en-US" dirty="0"/>
                  <a:t>* 1000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BA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(20000∗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21507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0.746 </a:t>
                </a:r>
                <a:r>
                  <a:rPr lang="en-US" dirty="0"/>
                  <a:t>* 1000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  <a:blipFill>
                <a:blip r:embed="rId2"/>
                <a:stretch>
                  <a:fillRect l="-1661" t="-2757" b="-10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𝑁𝑒𝑦𝑚𝑎𝑛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nary>
                      </m:den>
                    </m:f>
                  </m:oMath>
                </a14:m>
                <a:r>
                  <a:rPr lang="nl-NL" sz="24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blipFill>
                <a:blip r:embed="rId3"/>
                <a:stretch>
                  <a:fillRect t="-16981" b="-943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3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5596"/>
              </p:ext>
            </p:extLst>
          </p:nvPr>
        </p:nvGraphicFramePr>
        <p:xfrm>
          <a:off x="683568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,0029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,0055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baseline="-25000" dirty="0">
                <a:solidFill>
                  <a:srgbClr val="00B050"/>
                </a:solidFill>
              </a:rPr>
              <a:t>eft</a:t>
            </a:r>
            <a:r>
              <a:rPr lang="en-US" dirty="0">
                <a:solidFill>
                  <a:srgbClr val="00B050"/>
                </a:solidFill>
              </a:rPr>
              <a:t> = .01962/ .0021 = .934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baseline="-25000" dirty="0" err="1">
                <a:solidFill>
                  <a:srgbClr val="00B050"/>
                </a:solidFill>
              </a:rPr>
              <a:t>eff</a:t>
            </a:r>
            <a:r>
              <a:rPr lang="en-US" dirty="0">
                <a:solidFill>
                  <a:srgbClr val="00B050"/>
                </a:solidFill>
              </a:rPr>
              <a:t>= 1000/.93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 1145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746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65FFF-1327-8D4F-9491-4AD500D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2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/>
                  <a:t>1. We </a:t>
                </a:r>
                <a:r>
                  <a:rPr lang="nl-NL" dirty="0" err="1"/>
                  <a:t>can</a:t>
                </a:r>
                <a:r>
                  <a:rPr lang="nl-NL" dirty="0"/>
                  <a:t> combine means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:r>
                  <a:rPr lang="nl-NL" dirty="0" err="1"/>
                  <a:t>n</a:t>
                </a:r>
                <a:r>
                  <a:rPr lang="nl-NL" baseline="-25000" dirty="0" err="1"/>
                  <a:t>h</a:t>
                </a:r>
                <a:r>
                  <a:rPr lang="nl-NL" baseline="-25000" dirty="0"/>
                  <a:t> </a:t>
                </a:r>
                <a:r>
                  <a:rPr lang="nl-NL" dirty="0" err="1"/>
                  <a:t>strata</a:t>
                </a:r>
                <a:endParaRPr lang="nl-NL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sizes</a:t>
                </a:r>
                <a:r>
                  <a:rPr lang="nl-NL" dirty="0"/>
                  <a:t> (</a:t>
                </a:r>
                <a:r>
                  <a:rPr lang="nl-NL" dirty="0" err="1"/>
                  <a:t>see</a:t>
                </a:r>
                <a:r>
                  <a:rPr lang="nl-NL" dirty="0"/>
                  <a:t> </a:t>
                </a:r>
                <a:r>
                  <a:rPr lang="nl-NL" dirty="0" err="1"/>
                  <a:t>earlier</a:t>
                </a:r>
                <a:r>
                  <a:rPr lang="nl-NL" dirty="0"/>
                  <a:t> slides)</a:t>
                </a:r>
              </a:p>
              <a:p>
                <a:r>
                  <a:rPr lang="nl-NL" dirty="0"/>
                  <a:t>2. 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sampling </a:t>
                </a:r>
                <a:r>
                  <a:rPr lang="nl-NL" dirty="0" err="1"/>
                  <a:t>weights</a:t>
                </a:r>
                <a:endParaRPr lang="nl-NL" dirty="0"/>
              </a:p>
              <a:p>
                <a:pPr lvl="1"/>
                <a:r>
                  <a:rPr lang="nl-NL" dirty="0" err="1"/>
                  <a:t>With</a:t>
                </a:r>
                <a:r>
                  <a:rPr lang="nl-NL" dirty="0"/>
                  <a:t> SRS, sampling </a:t>
                </a:r>
                <a:r>
                  <a:rPr lang="nl-NL" dirty="0" err="1"/>
                  <a:t>weights</a:t>
                </a:r>
                <a:r>
                  <a:rPr lang="nl-NL" dirty="0"/>
                  <a:t> are </a:t>
                </a:r>
                <a:r>
                  <a:rPr lang="nl-NL" dirty="0" err="1"/>
                  <a:t>equal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</a:t>
                </a:r>
              </a:p>
              <a:p>
                <a:pPr lvl="1"/>
                <a:r>
                  <a:rPr lang="nl-NL" dirty="0"/>
                  <a:t>In Neyman </a:t>
                </a:r>
                <a:r>
                  <a:rPr lang="nl-NL" dirty="0" err="1"/>
                  <a:t>allocation</a:t>
                </a:r>
                <a:r>
                  <a:rPr lang="nl-NL" dirty="0"/>
                  <a:t> </a:t>
                </a: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=.053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18.76</m:t>
                    </m:r>
                  </m:oMath>
                </a14:m>
                <a:endParaRPr lang="nl-NL" dirty="0"/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/>
                  <a:t>MA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ma</a:t>
                </a:r>
                <a:r>
                  <a:rPr lang="nl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23.61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463" b="-148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A1EBF6-2759-CF44-B951-12647A0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9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Nonresponse in </a:t>
            </a:r>
            <a:br>
              <a:rPr lang="en-US" dirty="0"/>
            </a:br>
            <a:r>
              <a:rPr lang="en-US" sz="3600" dirty="0"/>
              <a:t>(more in week 9-11)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2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82534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</a:t>
            </a:r>
            <a:r>
              <a:rPr lang="nl-NL">
                <a:solidFill>
                  <a:srgbClr val="FF0000"/>
                </a:solidFill>
              </a:rPr>
              <a:t>week 8)</a:t>
            </a:r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984748" y="2125266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It is </a:t>
                </a:r>
                <a:r>
                  <a:rPr lang="nl-NL" dirty="0" err="1"/>
                  <a:t>inefficient</a:t>
                </a:r>
                <a:r>
                  <a:rPr lang="nl-NL" dirty="0"/>
                  <a:t> </a:t>
                </a:r>
                <a:r>
                  <a:rPr lang="nl-NL" dirty="0" err="1"/>
                  <a:t>from</a:t>
                </a:r>
                <a:r>
                  <a:rPr lang="nl-NL" dirty="0"/>
                  <a:t> a </a:t>
                </a:r>
                <a:r>
                  <a:rPr lang="nl-NL" dirty="0" err="1"/>
                  <a:t>statistical</a:t>
                </a:r>
                <a:r>
                  <a:rPr lang="nl-NL" dirty="0"/>
                  <a:t> </a:t>
                </a:r>
                <a:r>
                  <a:rPr lang="nl-NL" dirty="0" err="1"/>
                  <a:t>perspective</a:t>
                </a:r>
                <a:endParaRPr lang="nl-NL" dirty="0"/>
              </a:p>
              <a:p>
                <a:pPr lvl="1"/>
                <a:r>
                  <a:rPr lang="nl-NL" dirty="0"/>
                  <a:t>ICC: </a:t>
                </a:r>
                <a:r>
                  <a:rPr lang="nl-NL" dirty="0" err="1"/>
                  <a:t>measure</a:t>
                </a:r>
                <a:r>
                  <a:rPr lang="nl-NL" dirty="0"/>
                  <a:t> of </a:t>
                </a:r>
                <a:r>
                  <a:rPr lang="nl-NL" dirty="0" err="1"/>
                  <a:t>relative</a:t>
                </a:r>
                <a:r>
                  <a:rPr lang="nl-NL" dirty="0"/>
                  <a:t> </a:t>
                </a:r>
                <a:r>
                  <a:rPr lang="nl-NL" dirty="0" err="1"/>
                  <a:t>variance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clusters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L="342900" lvl="1" indent="0">
                  <a:buNone/>
                </a:pPr>
                <a:endParaRPr lang="nl-NL" dirty="0"/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b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between</a:t>
                </a:r>
                <a:r>
                  <a:rPr lang="nl-NL" sz="2000" dirty="0"/>
                  <a:t> clusters</a:t>
                </a:r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w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within</a:t>
                </a:r>
                <a:r>
                  <a:rPr lang="nl-NL" sz="2000" dirty="0"/>
                  <a:t> clusters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9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8" y="2840806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2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685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5148064" y="2251370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47566" y="2125266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075" tIns="46038" rIns="92075" bIns="46038"/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FontTx/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52736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3563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3995936" y="4221088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5" y="1268760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0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Finish: Class exercises – different sampling designs</a:t>
            </a:r>
          </a:p>
          <a:p>
            <a:pPr lvl="1"/>
            <a:r>
              <a:rPr lang="en-US" dirty="0"/>
              <a:t>discussion about problems in class next week.</a:t>
            </a:r>
          </a:p>
          <a:p>
            <a:r>
              <a:rPr lang="en-US" dirty="0"/>
              <a:t>Take Home Exercise: 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998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71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population of companies in </a:t>
            </a:r>
            <a:r>
              <a:rPr lang="en-US" dirty="0" err="1"/>
              <a:t>provice</a:t>
            </a:r>
            <a:r>
              <a:rPr lang="en-US" dirty="0"/>
              <a:t> of Utrecht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4860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1700808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sz="3600" dirty="0"/>
              <a:t>An example: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6056" y="1484784"/>
            <a:ext cx="3960440" cy="475252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Interested in mean grade at UU</a:t>
            </a:r>
          </a:p>
          <a:p>
            <a:pPr>
              <a:spcBef>
                <a:spcPts val="1800"/>
              </a:spcBef>
            </a:pPr>
            <a:r>
              <a:rPr lang="en-US" sz="2400" dirty="0" err="1"/>
              <a:t>WWhy</a:t>
            </a:r>
            <a:r>
              <a:rPr lang="en-US" sz="2400" dirty="0"/>
              <a:t>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Var(BA): 1.49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Var(MA): 2.36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Var(total): 2.20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BB!</a:t>
            </a: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</a:t>
            </a:r>
            <a:r>
              <a:rPr lang="en-US" baseline="30000" dirty="0"/>
              <a:t>2</a:t>
            </a:r>
            <a:r>
              <a:rPr lang="en-US" dirty="0"/>
              <a:t>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971600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6054</TotalTime>
  <Words>2519</Words>
  <Application>Microsoft Macintosh PowerPoint</Application>
  <PresentationFormat>Diavoorstelling (4:3)</PresentationFormat>
  <Paragraphs>630</Paragraphs>
  <Slides>49</Slides>
  <Notes>9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 Math</vt:lpstr>
      <vt:lpstr>Mangal</vt:lpstr>
      <vt:lpstr>Monotype Sorts</vt:lpstr>
      <vt:lpstr>Tahoma</vt:lpstr>
      <vt:lpstr>Times New Roman</vt:lpstr>
      <vt:lpstr>Office Theme</vt:lpstr>
      <vt:lpstr>Survey Analysis week 5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student grades at UU</vt:lpstr>
      <vt:lpstr>Simple Random sample</vt:lpstr>
      <vt:lpstr>Simple Random sample</vt:lpstr>
      <vt:lpstr>Stratification with equal probabilities</vt:lpstr>
      <vt:lpstr>Comparison of standard errors</vt:lpstr>
      <vt:lpstr>Stratification with equal probabilities</vt:lpstr>
      <vt:lpstr>Formulas</vt:lpstr>
      <vt:lpstr>Formulas</vt:lpstr>
      <vt:lpstr>Design effect</vt:lpstr>
      <vt:lpstr>Design effect (3) </vt:lpstr>
      <vt:lpstr>Design effect (3) 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allocation: example</vt:lpstr>
      <vt:lpstr>Optimal allocation to strata</vt:lpstr>
      <vt:lpstr>Optimal allocation to strata</vt:lpstr>
      <vt:lpstr>2 ways to deal with unequal selection </vt:lpstr>
      <vt:lpstr>Bringing Nonresponse in  (more in week 9-11) </vt:lpstr>
      <vt:lpstr>Should we actually stratify on Ba/MA?</vt:lpstr>
      <vt:lpstr>Class exercise 1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</vt:lpstr>
      <vt:lpstr>Next week: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121</cp:revision>
  <cp:lastPrinted>2022-10-02T18:50:32Z</cp:lastPrinted>
  <dcterms:created xsi:type="dcterms:W3CDTF">2017-09-20T12:46:52Z</dcterms:created>
  <dcterms:modified xsi:type="dcterms:W3CDTF">2022-10-02T18:50:55Z</dcterms:modified>
</cp:coreProperties>
</file>